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5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61" r:id="rId4"/>
    <p:sldId id="267" r:id="rId5"/>
    <p:sldId id="304" r:id="rId6"/>
    <p:sldId id="294" r:id="rId7"/>
    <p:sldId id="278" r:id="rId8"/>
    <p:sldId id="287" r:id="rId9"/>
    <p:sldId id="306" r:id="rId10"/>
  </p:sldIdLst>
  <p:sldSz cx="12192000" cy="6858000"/>
  <p:notesSz cx="6858000" cy="9144000"/>
  <p:defaultTextStyle>
    <a:defPPr>
      <a:defRPr lang="en-US"/>
    </a:defPPr>
    <a:lvl1pPr marL="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4" pos="384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7"/>
    <p:restoredTop sz="94674"/>
  </p:normalViewPr>
  <p:slideViewPr>
    <p:cSldViewPr snapToGrid="0" snapToObjects="1" showGuides="1">
      <p:cViewPr varScale="1">
        <p:scale>
          <a:sx n="69" d="100"/>
          <a:sy n="69" d="100"/>
        </p:scale>
        <p:origin x="-99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4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1B19-BF63-FD4C-A9EA-0324E94238EB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3D334-8DD0-2F4D-97A8-BD329E7848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39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B5479-0561-F749-B798-DD28B1CCB083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3233B-0651-8E4A-8608-15F37F0128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2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27" y="990970"/>
            <a:ext cx="8741546" cy="642521"/>
          </a:xfrm>
        </p:spPr>
        <p:txBody>
          <a:bodyPr/>
          <a:lstStyle>
            <a:lvl1pPr algn="ctr">
              <a:defRPr sz="2400" spc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cxnSp>
        <p:nvCxnSpPr>
          <p:cNvPr id="6" name="Straight Connector 5"/>
          <p:cNvCxnSpPr/>
          <p:nvPr userDrawn="1"/>
        </p:nvCxnSpPr>
        <p:spPr>
          <a:xfrm flipV="1">
            <a:off x="5962835" y="724640"/>
            <a:ext cx="266330" cy="26633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0" y="1151446"/>
            <a:ext cx="985423" cy="985421"/>
            <a:chOff x="0" y="2148396"/>
            <a:chExt cx="985423" cy="985421"/>
          </a:xfrm>
        </p:grpSpPr>
        <p:cxnSp>
          <p:nvCxnSpPr>
            <p:cNvPr id="10" name="Straight Connector 9"/>
            <p:cNvCxnSpPr/>
            <p:nvPr userDrawn="1"/>
          </p:nvCxnSpPr>
          <p:spPr>
            <a:xfrm flipV="1">
              <a:off x="0" y="2148396"/>
              <a:ext cx="985421" cy="985421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985421" y="2148396"/>
              <a:ext cx="0" cy="57524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407988" y="2148396"/>
              <a:ext cx="577435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 userDrawn="1"/>
        </p:nvCxnSpPr>
        <p:spPr>
          <a:xfrm flipV="1">
            <a:off x="10466773" y="4670684"/>
            <a:ext cx="1730117" cy="1730116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522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3079" y="741363"/>
            <a:ext cx="6105842" cy="402717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373688" y="1"/>
            <a:ext cx="5700712" cy="685799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1074400" y="0"/>
            <a:ext cx="11176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1151446"/>
            <a:ext cx="985423" cy="985421"/>
            <a:chOff x="0" y="2148396"/>
            <a:chExt cx="985423" cy="985421"/>
          </a:xfrm>
        </p:grpSpPr>
        <p:cxnSp>
          <p:nvCxnSpPr>
            <p:cNvPr id="7" name="Straight Connector 6"/>
            <p:cNvCxnSpPr/>
            <p:nvPr userDrawn="1"/>
          </p:nvCxnSpPr>
          <p:spPr>
            <a:xfrm flipV="1">
              <a:off x="0" y="2148396"/>
              <a:ext cx="985421" cy="985421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985421" y="2148396"/>
              <a:ext cx="0" cy="57524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flipH="1">
              <a:off x="407988" y="2148396"/>
              <a:ext cx="577435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1151446"/>
            <a:ext cx="985423" cy="985421"/>
            <a:chOff x="0" y="2148396"/>
            <a:chExt cx="985423" cy="985421"/>
          </a:xfrm>
        </p:grpSpPr>
        <p:cxnSp>
          <p:nvCxnSpPr>
            <p:cNvPr id="10" name="Straight Connector 9"/>
            <p:cNvCxnSpPr/>
            <p:nvPr userDrawn="1"/>
          </p:nvCxnSpPr>
          <p:spPr>
            <a:xfrm flipV="1">
              <a:off x="0" y="2148396"/>
              <a:ext cx="985421" cy="985421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985421" y="2148396"/>
              <a:ext cx="0" cy="57524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407988" y="2148396"/>
              <a:ext cx="577435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970842" y="3156333"/>
            <a:ext cx="4529110" cy="370166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577071" y="3156333"/>
            <a:ext cx="4529110" cy="370166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1151446"/>
            <a:ext cx="985423" cy="985421"/>
            <a:chOff x="0" y="2148396"/>
            <a:chExt cx="985423" cy="985421"/>
          </a:xfrm>
        </p:grpSpPr>
        <p:cxnSp>
          <p:nvCxnSpPr>
            <p:cNvPr id="10" name="Straight Connector 9"/>
            <p:cNvCxnSpPr/>
            <p:nvPr userDrawn="1"/>
          </p:nvCxnSpPr>
          <p:spPr>
            <a:xfrm flipV="1">
              <a:off x="0" y="2148396"/>
              <a:ext cx="985421" cy="985421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985421" y="2148396"/>
              <a:ext cx="0" cy="57524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H="1">
              <a:off x="407988" y="2148396"/>
              <a:ext cx="577435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-1" y="4120308"/>
            <a:ext cx="3007605" cy="273769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3062689" y="4120308"/>
            <a:ext cx="3007605" cy="273769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125379" y="4120308"/>
            <a:ext cx="3007605" cy="273769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9188068" y="4120308"/>
            <a:ext cx="3007605" cy="273769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1939467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35816" y="-1332621"/>
            <a:ext cx="1939467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10175632" y="0"/>
            <a:ext cx="1939467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6096000" y="3530991"/>
            <a:ext cx="1939467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35816" y="2198370"/>
            <a:ext cx="1939467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10175632" y="3530991"/>
            <a:ext cx="1939467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135816" y="5729361"/>
            <a:ext cx="1939467" cy="3429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1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800" y="1257300"/>
            <a:ext cx="8521700" cy="1028700"/>
          </a:xfrm>
          <a:prstGeom prst="rect">
            <a:avLst/>
          </a:prstGeom>
          <a:effectLst/>
        </p:spPr>
        <p:txBody>
          <a:bodyPr vert="horz" lIns="0" tIns="192024" rIns="0" bIns="0" rtlCol="0" anchor="t" anchorCtr="0">
            <a:noAutofit/>
          </a:bodyPr>
          <a:lstStyle/>
          <a:p>
            <a:r>
              <a:rPr lang="en-US" dirty="0" smtClean="0"/>
              <a:t>Your title here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55800" y="2514600"/>
            <a:ext cx="8521700" cy="30861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Write here subtitle</a:t>
            </a:r>
          </a:p>
          <a:p>
            <a:pPr lvl="1"/>
            <a:r>
              <a:rPr lang="en-US" dirty="0" smtClean="0"/>
              <a:t>Write here subtitle</a:t>
            </a:r>
          </a:p>
          <a:p>
            <a:pPr lvl="1"/>
            <a:endParaRPr lang="en-US" dirty="0" smtClean="0"/>
          </a:p>
          <a:p>
            <a:pPr lvl="2"/>
            <a:r>
              <a:rPr lang="en-US" dirty="0" smtClean="0"/>
              <a:t>Write here text</a:t>
            </a:r>
          </a:p>
          <a:p>
            <a:pPr lvl="3"/>
            <a:r>
              <a:rPr lang="en-US" dirty="0" smtClean="0"/>
              <a:t>Write here text</a:t>
            </a:r>
          </a:p>
          <a:p>
            <a:pPr lvl="4"/>
            <a:r>
              <a:rPr lang="en-US" dirty="0" smtClean="0"/>
              <a:t>Write here text </a:t>
            </a:r>
            <a:endParaRPr lang="en-US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560052" y="6354830"/>
            <a:ext cx="513735" cy="227164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tx1">
                    <a:alpha val="40000"/>
                  </a:schemeClr>
                </a:solidFill>
                <a:latin typeface="+mn-lt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 smtClean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07988" y="6318017"/>
            <a:ext cx="1104470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000" smtClean="0">
                <a:solidFill>
                  <a:schemeClr val="tx1">
                    <a:alpha val="40000"/>
                  </a:schemeClr>
                </a:solidFill>
                <a:latin typeface="+mn-lt"/>
              </a:rPr>
              <a:t>www.yoursite.com</a:t>
            </a:r>
            <a:endParaRPr lang="en-US" sz="1000" dirty="0">
              <a:solidFill>
                <a:schemeClr val="tx1">
                  <a:alpha val="40000"/>
                </a:schemeClr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07988" y="378479"/>
            <a:ext cx="519373" cy="24622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US" sz="1000" spc="300" smtClean="0">
                <a:solidFill>
                  <a:schemeClr val="tx1"/>
                </a:solidFill>
                <a:latin typeface="+mj-lt"/>
              </a:rPr>
              <a:t>KULA</a:t>
            </a:r>
            <a:endParaRPr lang="en-US" sz="1000" spc="3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36" r:id="rId2"/>
    <p:sldLayoutId id="2147484008" r:id="rId3"/>
    <p:sldLayoutId id="2147484013" r:id="rId4"/>
    <p:sldLayoutId id="2147484020" r:id="rId5"/>
    <p:sldLayoutId id="2147484027" r:id="rId6"/>
    <p:sldLayoutId id="2147484035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318" rtl="0" eaLnBrk="1" latinLnBrk="0" hangingPunct="1">
        <a:lnSpc>
          <a:spcPct val="80000"/>
        </a:lnSpc>
        <a:spcBef>
          <a:spcPct val="0"/>
        </a:spcBef>
        <a:buNone/>
        <a:defRPr sz="4400" b="1" i="0" kern="1200" spc="-151" baseline="0">
          <a:solidFill>
            <a:schemeClr val="tx1"/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000" kern="1200" baseline="0">
          <a:solidFill>
            <a:schemeClr val="tx1">
              <a:alpha val="50000"/>
            </a:schemeClr>
          </a:solidFill>
          <a:latin typeface="+mn-lt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14" orient="horz" pos="288">
          <p15:clr>
            <a:srgbClr val="F26B43"/>
          </p15:clr>
        </p15:guide>
        <p15:guide id="27" orient="horz" pos="4032">
          <p15:clr>
            <a:srgbClr val="F26B43"/>
          </p15:clr>
        </p15:guide>
        <p15:guide id="39" pos="3385">
          <p15:clr>
            <a:srgbClr val="F26B43"/>
          </p15:clr>
        </p15:guide>
        <p15:guide id="40" pos="4272">
          <p15:clr>
            <a:srgbClr val="F26B43"/>
          </p15:clr>
        </p15:guide>
        <p15:guide id="48" pos="1232" userDrawn="1">
          <p15:clr>
            <a:srgbClr val="F26B43"/>
          </p15:clr>
        </p15:guide>
        <p15:guide id="49" pos="6600">
          <p15:clr>
            <a:srgbClr val="F26B43"/>
          </p15:clr>
        </p15:guide>
        <p15:guide id="50" orient="horz" pos="3528">
          <p15:clr>
            <a:srgbClr val="F26B43"/>
          </p15:clr>
        </p15:guide>
        <p15:guide id="51" orient="horz" pos="731" userDrawn="1">
          <p15:clr>
            <a:srgbClr val="F26B43"/>
          </p15:clr>
        </p15:guide>
        <p15:guide id="52" pos="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.KAB-36-23\Desktop\regnum_picture_157344258348432_norm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74"/>
            <a:ext cx="12704618" cy="859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 flipH="1" flipV="1">
            <a:off x="3405352" y="457200"/>
            <a:ext cx="5647867" cy="5647865"/>
            <a:chOff x="-4662444" y="2148396"/>
            <a:chExt cx="5647867" cy="5647865"/>
          </a:xfrm>
        </p:grpSpPr>
        <p:cxnSp>
          <p:nvCxnSpPr>
            <p:cNvPr id="10" name="Straight Connector 9"/>
            <p:cNvCxnSpPr/>
            <p:nvPr userDrawn="1"/>
          </p:nvCxnSpPr>
          <p:spPr>
            <a:xfrm flipV="1">
              <a:off x="-4662444" y="2148396"/>
              <a:ext cx="5647864" cy="564786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>
              <a:off x="985421" y="2148396"/>
              <a:ext cx="0" cy="575245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H="1">
              <a:off x="407988" y="2148396"/>
              <a:ext cx="577435" cy="0"/>
            </a:xfrm>
            <a:prstGeom prst="line">
              <a:avLst/>
            </a:prstGeom>
            <a:ln>
              <a:solidFill>
                <a:schemeClr val="tx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99667" y="1898049"/>
            <a:ext cx="4470391" cy="646331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36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Playfair Display" charset="0"/>
                <a:cs typeface="Times New Roman" pitchFamily="18" charset="0"/>
              </a:rPr>
              <a:t>Добро пожаловать</a:t>
            </a:r>
            <a:endParaRPr lang="en-US" sz="36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Playfair Display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9287" y="6894285"/>
            <a:ext cx="4925222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spc="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Playfair Display" charset="0"/>
                <a:cs typeface="Times New Roman" pitchFamily="18" charset="0"/>
              </a:rPr>
              <a:t>Роль </a:t>
            </a:r>
            <a:r>
              <a:rPr lang="ru-RU" sz="1400" b="1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Playfair Display" charset="0"/>
                <a:cs typeface="Times New Roman" pitchFamily="18" charset="0"/>
              </a:rPr>
              <a:t>семьи в социализации ребенка с ограниченными возможностями здоровья</a:t>
            </a:r>
            <a:endParaRPr lang="en-US" sz="1400" b="1" spc="300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Playfair Display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955800" y="3429000"/>
            <a:ext cx="606972" cy="606972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8295719" y="3441079"/>
            <a:ext cx="374765" cy="374765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310868" y="1777869"/>
            <a:ext cx="1484702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400" b="1" dirty="0" smtClean="0">
                <a:latin typeface="Open Sans" charset="0"/>
                <a:ea typeface="Open Sans" charset="0"/>
                <a:cs typeface="Open Sans" charset="0"/>
              </a:rPr>
              <a:t>МБОУ «СШ № 9»</a:t>
            </a:r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93258" y="2221215"/>
            <a:ext cx="2720852" cy="12926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Родительский лекторий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– </a:t>
            </a:r>
            <a:r>
              <a:rPr lang="ru-RU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это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форма педагогического просвещения, предусматривающая расширение, углубление и закрепление знаний родителей по тому или иному направлению в воспитании детей.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52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Концепция семейной системы в РФ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955799" y="2038260"/>
            <a:ext cx="8510973" cy="40934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Сегодня ведется интенсивный поиск путей повышения роли семьи в социальном воспитании детей и школьников с ограниченными возможностями, и в первую очередь этот поиск осуществляется в новом перспективном направлении психолого-педагогической науки - социальной педагогической психологии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Сегодня на фоне общего снижения «жизненного потенциала» российской семьи отмечается устойчивая тенденция падения уровня ее психологического здоровья и соответственно, ее воспитательных возможностей. Проблематичными для этой категории семей в сложившихся условиях представляются вопросы достижения сходства семейных ценностей, сохранения социально-ролевой адекватности действий ее членов, активности семьи в отношении перспектив. Все это в целом способствует развитию внутрисемейной эмоциональной неудовлетворенности, социальной пассивности и безразличия к реальной действительности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Наиболее актуальным на сегодняшний день становится повышение педагогической культуры родителей как основы раскрытия творческого потенциала, совершенствования семейного воспитания. В повышении педагогической культуры, просвещении родителей особую роль призван сыграть родительский всеобуч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В настоящее время в российском обществе отмечается повышенное внимание к семье со стороны всех социальных институтов. Это объясняется объективными процессами, хотя и трудно, но развивающимися в обществе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гуманизацией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демократизацией социокультурных отношений, ростом понимания приоритетности семьи в развитии, воспитании и социализации детей. В связи с этим необходимо все усилия направлять на восстановление семейных систем, культивирование взаимопонимания в семьях, на повышение педагогической культуры родителей, совершенствование воспитательного потенциала семьи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ru-RU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Характерная для реальных повседневных жизненных ситуаций обстановка нестабильности, тревоги, безысходности усугубляет проблемы детства и семьи. Именно в семье формируется или, наоборот, подрывается психофизическое здоровье детей.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 каждым годом возрастает число детей с различными патологическими состояниями (неврозы, психопатии, фобии и т.п.), с отклонениями в развитии личности, поведении, трудностями в обучении, в общении с людьми. Как правило, такие дети воспитываются в семьях, имеющих неблагоприятные социальные и психолого-педагогические условия (эмоционально-конфликтные отношения, некомпетентность родителей в вопросах развития и воспитания детей, жестокое обращение с детьми и т.д.).</a:t>
            </a:r>
          </a:p>
          <a:p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59784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3</a:t>
            </a:fld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0" y="1794799"/>
            <a:ext cx="4387722" cy="4387721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1956675" y="2608127"/>
            <a:ext cx="1617717" cy="161771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788168" y="2441121"/>
            <a:ext cx="1954730" cy="1954737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55800" y="1162765"/>
            <a:ext cx="4279057" cy="83099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4800" b="1" dirty="0" smtClean="0">
                <a:solidFill>
                  <a:schemeClr val="accent1"/>
                </a:solidFill>
                <a:latin typeface="Playfair Display" charset="0"/>
                <a:ea typeface="Playfair Display" charset="0"/>
                <a:cs typeface="Playfair Display" charset="0"/>
              </a:rPr>
              <a:t>Актуальность</a:t>
            </a:r>
            <a:endParaRPr lang="en-US" sz="4800" b="1" dirty="0">
              <a:solidFill>
                <a:schemeClr val="accent1"/>
              </a:solidFill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19664" y="1934081"/>
            <a:ext cx="1456104" cy="38779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dirty="0" smtClean="0">
                <a:latin typeface="Playfair Display" charset="0"/>
                <a:ea typeface="Playfair Display" charset="0"/>
                <a:cs typeface="Playfair Display" charset="0"/>
              </a:rPr>
              <a:t>проблемы</a:t>
            </a:r>
            <a:endParaRPr lang="en-US" sz="2400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11407" y="3260436"/>
            <a:ext cx="656609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400" b="1" dirty="0"/>
              <a:t>Семья — микросоциум, в котором не только протекает жизнь ребенка, но и формируются его нравственные качества, отношение к людям, представления о характере межличностных связей. </a:t>
            </a:r>
            <a:endParaRPr lang="en-US" sz="14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1405" y="4289694"/>
            <a:ext cx="6566095" cy="189282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Родительская неадекватность в принятии ребенка с проблемами в развитии, недостаточность эмоционально-теплых отношений провоцируют развитие у детей дисгармоничных форм взаимодействия с социальным окружением и формируют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дезадаптивные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характерологические черты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личности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Личностные деформации родителей проявляются в виде поведенческих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дезадаптаций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и неадекватных форм взаимодействия с внешним миром, включая ребенка (сильный стрессовый фактор). Это, в свою очередь, и объясняет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травматизацию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личности ребенка с ОВЗ родителями, отсутствие в семье необходимых специальных коррекционных условий для его развития, нарушение процесса его социальной адаптации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Все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это в совокупности обусловливает острую необходимость оказания семьям, воспитывающим детей с ОВЗ, специальной психологической помощи.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9240067" y="4887310"/>
            <a:ext cx="1970690" cy="1970691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2115"/>
          <p:cNvSpPr>
            <a:spLocks noEditPoints="1"/>
          </p:cNvSpPr>
          <p:nvPr/>
        </p:nvSpPr>
        <p:spPr bwMode="auto">
          <a:xfrm>
            <a:off x="2558695" y="3153568"/>
            <a:ext cx="420688" cy="550863"/>
          </a:xfrm>
          <a:custGeom>
            <a:avLst/>
            <a:gdLst>
              <a:gd name="T0" fmla="*/ 73 w 123"/>
              <a:gd name="T1" fmla="*/ 80 h 160"/>
              <a:gd name="T2" fmla="*/ 123 w 123"/>
              <a:gd name="T3" fmla="*/ 8 h 160"/>
              <a:gd name="T4" fmla="*/ 8 w 123"/>
              <a:gd name="T5" fmla="*/ 16 h 160"/>
              <a:gd name="T6" fmla="*/ 21 w 123"/>
              <a:gd name="T7" fmla="*/ 128 h 160"/>
              <a:gd name="T8" fmla="*/ 8 w 123"/>
              <a:gd name="T9" fmla="*/ 160 h 160"/>
              <a:gd name="T10" fmla="*/ 8 w 123"/>
              <a:gd name="T11" fmla="*/ 11 h 160"/>
              <a:gd name="T12" fmla="*/ 117 w 123"/>
              <a:gd name="T13" fmla="*/ 8 h 160"/>
              <a:gd name="T14" fmla="*/ 8 w 123"/>
              <a:gd name="T15" fmla="*/ 11 h 160"/>
              <a:gd name="T16" fmla="*/ 96 w 123"/>
              <a:gd name="T17" fmla="*/ 32 h 160"/>
              <a:gd name="T18" fmla="*/ 27 w 123"/>
              <a:gd name="T19" fmla="*/ 128 h 160"/>
              <a:gd name="T20" fmla="*/ 96 w 123"/>
              <a:gd name="T21" fmla="*/ 144 h 160"/>
              <a:gd name="T22" fmla="*/ 83 w 123"/>
              <a:gd name="T23" fmla="*/ 141 h 160"/>
              <a:gd name="T24" fmla="*/ 69 w 123"/>
              <a:gd name="T25" fmla="*/ 144 h 160"/>
              <a:gd name="T26" fmla="*/ 53 w 123"/>
              <a:gd name="T27" fmla="*/ 144 h 160"/>
              <a:gd name="T28" fmla="*/ 40 w 123"/>
              <a:gd name="T29" fmla="*/ 141 h 160"/>
              <a:gd name="T30" fmla="*/ 27 w 123"/>
              <a:gd name="T31" fmla="*/ 144 h 160"/>
              <a:gd name="T32" fmla="*/ 5 w 123"/>
              <a:gd name="T33" fmla="*/ 152 h 160"/>
              <a:gd name="T34" fmla="*/ 115 w 123"/>
              <a:gd name="T35" fmla="*/ 149 h 160"/>
              <a:gd name="T36" fmla="*/ 37 w 123"/>
              <a:gd name="T37" fmla="*/ 139 h 160"/>
              <a:gd name="T38" fmla="*/ 45 w 123"/>
              <a:gd name="T39" fmla="*/ 136 h 160"/>
              <a:gd name="T40" fmla="*/ 45 w 123"/>
              <a:gd name="T41" fmla="*/ 136 h 160"/>
              <a:gd name="T42" fmla="*/ 53 w 123"/>
              <a:gd name="T43" fmla="*/ 139 h 160"/>
              <a:gd name="T44" fmla="*/ 67 w 123"/>
              <a:gd name="T45" fmla="*/ 141 h 160"/>
              <a:gd name="T46" fmla="*/ 80 w 123"/>
              <a:gd name="T47" fmla="*/ 139 h 160"/>
              <a:gd name="T48" fmla="*/ 88 w 123"/>
              <a:gd name="T49" fmla="*/ 136 h 160"/>
              <a:gd name="T50" fmla="*/ 88 w 123"/>
              <a:gd name="T51" fmla="*/ 136 h 160"/>
              <a:gd name="T52" fmla="*/ 37 w 123"/>
              <a:gd name="T53" fmla="*/ 133 h 160"/>
              <a:gd name="T54" fmla="*/ 51 w 123"/>
              <a:gd name="T55" fmla="*/ 136 h 160"/>
              <a:gd name="T56" fmla="*/ 64 w 123"/>
              <a:gd name="T57" fmla="*/ 88 h 160"/>
              <a:gd name="T58" fmla="*/ 45 w 123"/>
              <a:gd name="T59" fmla="*/ 56 h 160"/>
              <a:gd name="T60" fmla="*/ 45 w 123"/>
              <a:gd name="T61" fmla="*/ 56 h 160"/>
              <a:gd name="T62" fmla="*/ 53 w 123"/>
              <a:gd name="T63" fmla="*/ 59 h 160"/>
              <a:gd name="T64" fmla="*/ 67 w 123"/>
              <a:gd name="T65" fmla="*/ 61 h 160"/>
              <a:gd name="T66" fmla="*/ 80 w 123"/>
              <a:gd name="T67" fmla="*/ 59 h 160"/>
              <a:gd name="T68" fmla="*/ 72 w 123"/>
              <a:gd name="T69" fmla="*/ 51 h 160"/>
              <a:gd name="T70" fmla="*/ 72 w 123"/>
              <a:gd name="T71" fmla="*/ 51 h 160"/>
              <a:gd name="T72" fmla="*/ 75 w 123"/>
              <a:gd name="T73" fmla="*/ 48 h 160"/>
              <a:gd name="T74" fmla="*/ 51 w 123"/>
              <a:gd name="T75" fmla="*/ 56 h 160"/>
              <a:gd name="T76" fmla="*/ 64 w 123"/>
              <a:gd name="T77" fmla="*/ 53 h 160"/>
              <a:gd name="T78" fmla="*/ 45 w 123"/>
              <a:gd name="T79" fmla="*/ 45 h 160"/>
              <a:gd name="T80" fmla="*/ 45 w 123"/>
              <a:gd name="T81" fmla="*/ 45 h 160"/>
              <a:gd name="T82" fmla="*/ 48 w 123"/>
              <a:gd name="T83" fmla="*/ 64 h 160"/>
              <a:gd name="T84" fmla="*/ 56 w 123"/>
              <a:gd name="T85" fmla="*/ 72 h 160"/>
              <a:gd name="T86" fmla="*/ 69 w 123"/>
              <a:gd name="T87" fmla="*/ 69 h 160"/>
              <a:gd name="T88" fmla="*/ 61 w 123"/>
              <a:gd name="T89" fmla="*/ 61 h 160"/>
              <a:gd name="T90" fmla="*/ 61 w 123"/>
              <a:gd name="T91" fmla="*/ 61 h 160"/>
              <a:gd name="T92" fmla="*/ 69 w 123"/>
              <a:gd name="T93" fmla="*/ 64 h 160"/>
              <a:gd name="T94" fmla="*/ 61 w 123"/>
              <a:gd name="T95" fmla="*/ 99 h 160"/>
              <a:gd name="T96" fmla="*/ 64 w 123"/>
              <a:gd name="T97" fmla="*/ 104 h 160"/>
              <a:gd name="T98" fmla="*/ 61 w 123"/>
              <a:gd name="T99" fmla="*/ 109 h 160"/>
              <a:gd name="T100" fmla="*/ 61 w 123"/>
              <a:gd name="T101" fmla="*/ 109 h 160"/>
              <a:gd name="T102" fmla="*/ 59 w 123"/>
              <a:gd name="T103" fmla="*/ 120 h 160"/>
              <a:gd name="T104" fmla="*/ 61 w 123"/>
              <a:gd name="T105" fmla="*/ 131 h 160"/>
              <a:gd name="T106" fmla="*/ 75 w 123"/>
              <a:gd name="T107" fmla="*/ 133 h 160"/>
              <a:gd name="T108" fmla="*/ 83 w 123"/>
              <a:gd name="T109" fmla="*/ 131 h 160"/>
              <a:gd name="T110" fmla="*/ 83 w 123"/>
              <a:gd name="T111" fmla="*/ 13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23" h="160">
                <a:moveTo>
                  <a:pt x="115" y="144"/>
                </a:moveTo>
                <a:cubicBezTo>
                  <a:pt x="101" y="144"/>
                  <a:pt x="101" y="144"/>
                  <a:pt x="101" y="144"/>
                </a:cubicBezTo>
                <a:cubicBezTo>
                  <a:pt x="101" y="128"/>
                  <a:pt x="101" y="128"/>
                  <a:pt x="101" y="128"/>
                </a:cubicBezTo>
                <a:cubicBezTo>
                  <a:pt x="101" y="108"/>
                  <a:pt x="90" y="89"/>
                  <a:pt x="73" y="80"/>
                </a:cubicBezTo>
                <a:cubicBezTo>
                  <a:pt x="90" y="71"/>
                  <a:pt x="101" y="52"/>
                  <a:pt x="101" y="32"/>
                </a:cubicBezTo>
                <a:cubicBezTo>
                  <a:pt x="101" y="16"/>
                  <a:pt x="101" y="16"/>
                  <a:pt x="101" y="16"/>
                </a:cubicBezTo>
                <a:cubicBezTo>
                  <a:pt x="115" y="16"/>
                  <a:pt x="115" y="16"/>
                  <a:pt x="115" y="16"/>
                </a:cubicBezTo>
                <a:cubicBezTo>
                  <a:pt x="119" y="16"/>
                  <a:pt x="123" y="12"/>
                  <a:pt x="123" y="8"/>
                </a:cubicBezTo>
                <a:cubicBezTo>
                  <a:pt x="123" y="4"/>
                  <a:pt x="119" y="0"/>
                  <a:pt x="115" y="0"/>
                </a:cubicBezTo>
                <a:cubicBezTo>
                  <a:pt x="8" y="0"/>
                  <a:pt x="8" y="0"/>
                  <a:pt x="8" y="0"/>
                </a:cubicBezTo>
                <a:cubicBezTo>
                  <a:pt x="4" y="0"/>
                  <a:pt x="0" y="4"/>
                  <a:pt x="0" y="8"/>
                </a:cubicBezTo>
                <a:cubicBezTo>
                  <a:pt x="0" y="12"/>
                  <a:pt x="4" y="16"/>
                  <a:pt x="8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52"/>
                  <a:pt x="32" y="71"/>
                  <a:pt x="50" y="80"/>
                </a:cubicBezTo>
                <a:cubicBezTo>
                  <a:pt x="32" y="89"/>
                  <a:pt x="21" y="108"/>
                  <a:pt x="21" y="128"/>
                </a:cubicBezTo>
                <a:cubicBezTo>
                  <a:pt x="21" y="144"/>
                  <a:pt x="21" y="144"/>
                  <a:pt x="21" y="144"/>
                </a:cubicBezTo>
                <a:cubicBezTo>
                  <a:pt x="8" y="144"/>
                  <a:pt x="8" y="144"/>
                  <a:pt x="8" y="144"/>
                </a:cubicBezTo>
                <a:cubicBezTo>
                  <a:pt x="4" y="144"/>
                  <a:pt x="0" y="148"/>
                  <a:pt x="0" y="152"/>
                </a:cubicBezTo>
                <a:cubicBezTo>
                  <a:pt x="0" y="156"/>
                  <a:pt x="4" y="160"/>
                  <a:pt x="8" y="160"/>
                </a:cubicBezTo>
                <a:cubicBezTo>
                  <a:pt x="115" y="160"/>
                  <a:pt x="115" y="160"/>
                  <a:pt x="115" y="160"/>
                </a:cubicBezTo>
                <a:cubicBezTo>
                  <a:pt x="119" y="160"/>
                  <a:pt x="123" y="156"/>
                  <a:pt x="123" y="152"/>
                </a:cubicBezTo>
                <a:cubicBezTo>
                  <a:pt x="123" y="148"/>
                  <a:pt x="119" y="144"/>
                  <a:pt x="115" y="144"/>
                </a:cubicBezTo>
                <a:close/>
                <a:moveTo>
                  <a:pt x="8" y="11"/>
                </a:moveTo>
                <a:cubicBezTo>
                  <a:pt x="7" y="11"/>
                  <a:pt x="5" y="9"/>
                  <a:pt x="5" y="8"/>
                </a:cubicBezTo>
                <a:cubicBezTo>
                  <a:pt x="5" y="7"/>
                  <a:pt x="7" y="5"/>
                  <a:pt x="8" y="5"/>
                </a:cubicBezTo>
                <a:cubicBezTo>
                  <a:pt x="115" y="5"/>
                  <a:pt x="115" y="5"/>
                  <a:pt x="115" y="5"/>
                </a:cubicBezTo>
                <a:cubicBezTo>
                  <a:pt x="116" y="5"/>
                  <a:pt x="117" y="7"/>
                  <a:pt x="117" y="8"/>
                </a:cubicBezTo>
                <a:cubicBezTo>
                  <a:pt x="117" y="9"/>
                  <a:pt x="116" y="11"/>
                  <a:pt x="115" y="11"/>
                </a:cubicBezTo>
                <a:cubicBezTo>
                  <a:pt x="101" y="11"/>
                  <a:pt x="101" y="11"/>
                  <a:pt x="101" y="11"/>
                </a:cubicBezTo>
                <a:cubicBezTo>
                  <a:pt x="21" y="11"/>
                  <a:pt x="21" y="11"/>
                  <a:pt x="21" y="11"/>
                </a:cubicBezTo>
                <a:lnTo>
                  <a:pt x="8" y="11"/>
                </a:lnTo>
                <a:close/>
                <a:moveTo>
                  <a:pt x="27" y="32"/>
                </a:moveTo>
                <a:cubicBezTo>
                  <a:pt x="27" y="16"/>
                  <a:pt x="27" y="16"/>
                  <a:pt x="27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32"/>
                  <a:pt x="96" y="32"/>
                  <a:pt x="96" y="32"/>
                </a:cubicBezTo>
                <a:cubicBezTo>
                  <a:pt x="96" y="52"/>
                  <a:pt x="84" y="70"/>
                  <a:pt x="66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38" y="70"/>
                  <a:pt x="27" y="52"/>
                  <a:pt x="27" y="32"/>
                </a:cubicBezTo>
                <a:close/>
                <a:moveTo>
                  <a:pt x="27" y="128"/>
                </a:moveTo>
                <a:cubicBezTo>
                  <a:pt x="27" y="108"/>
                  <a:pt x="38" y="90"/>
                  <a:pt x="57" y="83"/>
                </a:cubicBezTo>
                <a:cubicBezTo>
                  <a:pt x="66" y="83"/>
                  <a:pt x="66" y="83"/>
                  <a:pt x="66" y="83"/>
                </a:cubicBezTo>
                <a:cubicBezTo>
                  <a:pt x="84" y="90"/>
                  <a:pt x="96" y="108"/>
                  <a:pt x="96" y="128"/>
                </a:cubicBezTo>
                <a:cubicBezTo>
                  <a:pt x="96" y="144"/>
                  <a:pt x="96" y="144"/>
                  <a:pt x="96" y="144"/>
                </a:cubicBezTo>
                <a:cubicBezTo>
                  <a:pt x="96" y="143"/>
                  <a:pt x="95" y="141"/>
                  <a:pt x="93" y="141"/>
                </a:cubicBezTo>
                <a:cubicBezTo>
                  <a:pt x="92" y="141"/>
                  <a:pt x="91" y="143"/>
                  <a:pt x="91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3"/>
                  <a:pt x="84" y="141"/>
                  <a:pt x="83" y="141"/>
                </a:cubicBezTo>
                <a:cubicBezTo>
                  <a:pt x="81" y="141"/>
                  <a:pt x="80" y="143"/>
                  <a:pt x="80" y="144"/>
                </a:cubicBezTo>
                <a:cubicBezTo>
                  <a:pt x="75" y="144"/>
                  <a:pt x="75" y="144"/>
                  <a:pt x="75" y="144"/>
                </a:cubicBezTo>
                <a:cubicBezTo>
                  <a:pt x="75" y="143"/>
                  <a:pt x="73" y="141"/>
                  <a:pt x="72" y="141"/>
                </a:cubicBezTo>
                <a:cubicBezTo>
                  <a:pt x="71" y="141"/>
                  <a:pt x="69" y="143"/>
                  <a:pt x="69" y="144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64" y="143"/>
                  <a:pt x="63" y="141"/>
                  <a:pt x="61" y="141"/>
                </a:cubicBezTo>
                <a:cubicBezTo>
                  <a:pt x="60" y="141"/>
                  <a:pt x="59" y="143"/>
                  <a:pt x="59" y="144"/>
                </a:cubicBezTo>
                <a:cubicBezTo>
                  <a:pt x="53" y="144"/>
                  <a:pt x="53" y="144"/>
                  <a:pt x="53" y="144"/>
                </a:cubicBezTo>
                <a:cubicBezTo>
                  <a:pt x="53" y="143"/>
                  <a:pt x="52" y="141"/>
                  <a:pt x="51" y="141"/>
                </a:cubicBezTo>
                <a:cubicBezTo>
                  <a:pt x="49" y="141"/>
                  <a:pt x="48" y="143"/>
                  <a:pt x="48" y="144"/>
                </a:cubicBezTo>
                <a:cubicBezTo>
                  <a:pt x="43" y="144"/>
                  <a:pt x="43" y="144"/>
                  <a:pt x="43" y="144"/>
                </a:cubicBezTo>
                <a:cubicBezTo>
                  <a:pt x="43" y="143"/>
                  <a:pt x="41" y="141"/>
                  <a:pt x="40" y="141"/>
                </a:cubicBezTo>
                <a:cubicBezTo>
                  <a:pt x="39" y="141"/>
                  <a:pt x="37" y="143"/>
                  <a:pt x="37" y="144"/>
                </a:cubicBezTo>
                <a:cubicBezTo>
                  <a:pt x="32" y="144"/>
                  <a:pt x="32" y="144"/>
                  <a:pt x="32" y="144"/>
                </a:cubicBezTo>
                <a:cubicBezTo>
                  <a:pt x="32" y="143"/>
                  <a:pt x="31" y="141"/>
                  <a:pt x="29" y="141"/>
                </a:cubicBezTo>
                <a:cubicBezTo>
                  <a:pt x="28" y="141"/>
                  <a:pt x="27" y="143"/>
                  <a:pt x="27" y="144"/>
                </a:cubicBezTo>
                <a:lnTo>
                  <a:pt x="27" y="128"/>
                </a:lnTo>
                <a:close/>
                <a:moveTo>
                  <a:pt x="115" y="155"/>
                </a:moveTo>
                <a:cubicBezTo>
                  <a:pt x="8" y="155"/>
                  <a:pt x="8" y="155"/>
                  <a:pt x="8" y="155"/>
                </a:cubicBezTo>
                <a:cubicBezTo>
                  <a:pt x="7" y="155"/>
                  <a:pt x="5" y="153"/>
                  <a:pt x="5" y="152"/>
                </a:cubicBezTo>
                <a:cubicBezTo>
                  <a:pt x="5" y="151"/>
                  <a:pt x="7" y="149"/>
                  <a:pt x="8" y="149"/>
                </a:cubicBezTo>
                <a:cubicBezTo>
                  <a:pt x="21" y="149"/>
                  <a:pt x="21" y="149"/>
                  <a:pt x="21" y="149"/>
                </a:cubicBezTo>
                <a:cubicBezTo>
                  <a:pt x="101" y="149"/>
                  <a:pt x="101" y="149"/>
                  <a:pt x="101" y="149"/>
                </a:cubicBezTo>
                <a:cubicBezTo>
                  <a:pt x="115" y="149"/>
                  <a:pt x="115" y="149"/>
                  <a:pt x="115" y="149"/>
                </a:cubicBezTo>
                <a:cubicBezTo>
                  <a:pt x="116" y="149"/>
                  <a:pt x="117" y="151"/>
                  <a:pt x="117" y="152"/>
                </a:cubicBezTo>
                <a:cubicBezTo>
                  <a:pt x="117" y="153"/>
                  <a:pt x="116" y="155"/>
                  <a:pt x="115" y="155"/>
                </a:cubicBezTo>
                <a:close/>
                <a:moveTo>
                  <a:pt x="35" y="136"/>
                </a:moveTo>
                <a:cubicBezTo>
                  <a:pt x="36" y="136"/>
                  <a:pt x="37" y="137"/>
                  <a:pt x="37" y="139"/>
                </a:cubicBezTo>
                <a:cubicBezTo>
                  <a:pt x="37" y="140"/>
                  <a:pt x="36" y="141"/>
                  <a:pt x="35" y="141"/>
                </a:cubicBezTo>
                <a:cubicBezTo>
                  <a:pt x="33" y="141"/>
                  <a:pt x="32" y="140"/>
                  <a:pt x="32" y="139"/>
                </a:cubicBezTo>
                <a:cubicBezTo>
                  <a:pt x="32" y="137"/>
                  <a:pt x="33" y="136"/>
                  <a:pt x="35" y="136"/>
                </a:cubicBezTo>
                <a:close/>
                <a:moveTo>
                  <a:pt x="45" y="136"/>
                </a:moveTo>
                <a:cubicBezTo>
                  <a:pt x="47" y="136"/>
                  <a:pt x="48" y="137"/>
                  <a:pt x="48" y="139"/>
                </a:cubicBezTo>
                <a:cubicBezTo>
                  <a:pt x="48" y="140"/>
                  <a:pt x="47" y="141"/>
                  <a:pt x="45" y="141"/>
                </a:cubicBezTo>
                <a:cubicBezTo>
                  <a:pt x="44" y="141"/>
                  <a:pt x="43" y="140"/>
                  <a:pt x="43" y="139"/>
                </a:cubicBezTo>
                <a:cubicBezTo>
                  <a:pt x="43" y="137"/>
                  <a:pt x="44" y="136"/>
                  <a:pt x="45" y="136"/>
                </a:cubicBezTo>
                <a:close/>
                <a:moveTo>
                  <a:pt x="56" y="136"/>
                </a:moveTo>
                <a:cubicBezTo>
                  <a:pt x="57" y="136"/>
                  <a:pt x="59" y="137"/>
                  <a:pt x="59" y="139"/>
                </a:cubicBezTo>
                <a:cubicBezTo>
                  <a:pt x="59" y="140"/>
                  <a:pt x="57" y="141"/>
                  <a:pt x="56" y="141"/>
                </a:cubicBezTo>
                <a:cubicBezTo>
                  <a:pt x="55" y="141"/>
                  <a:pt x="53" y="140"/>
                  <a:pt x="53" y="139"/>
                </a:cubicBezTo>
                <a:cubicBezTo>
                  <a:pt x="53" y="137"/>
                  <a:pt x="55" y="136"/>
                  <a:pt x="56" y="136"/>
                </a:cubicBezTo>
                <a:close/>
                <a:moveTo>
                  <a:pt x="67" y="136"/>
                </a:moveTo>
                <a:cubicBezTo>
                  <a:pt x="68" y="136"/>
                  <a:pt x="69" y="137"/>
                  <a:pt x="69" y="139"/>
                </a:cubicBezTo>
                <a:cubicBezTo>
                  <a:pt x="69" y="140"/>
                  <a:pt x="68" y="141"/>
                  <a:pt x="67" y="141"/>
                </a:cubicBezTo>
                <a:cubicBezTo>
                  <a:pt x="65" y="141"/>
                  <a:pt x="64" y="140"/>
                  <a:pt x="64" y="139"/>
                </a:cubicBezTo>
                <a:cubicBezTo>
                  <a:pt x="64" y="137"/>
                  <a:pt x="65" y="136"/>
                  <a:pt x="67" y="136"/>
                </a:cubicBezTo>
                <a:close/>
                <a:moveTo>
                  <a:pt x="77" y="136"/>
                </a:moveTo>
                <a:cubicBezTo>
                  <a:pt x="79" y="136"/>
                  <a:pt x="80" y="137"/>
                  <a:pt x="80" y="139"/>
                </a:cubicBezTo>
                <a:cubicBezTo>
                  <a:pt x="80" y="140"/>
                  <a:pt x="79" y="141"/>
                  <a:pt x="77" y="141"/>
                </a:cubicBezTo>
                <a:cubicBezTo>
                  <a:pt x="76" y="141"/>
                  <a:pt x="75" y="140"/>
                  <a:pt x="75" y="139"/>
                </a:cubicBezTo>
                <a:cubicBezTo>
                  <a:pt x="75" y="137"/>
                  <a:pt x="76" y="136"/>
                  <a:pt x="77" y="136"/>
                </a:cubicBezTo>
                <a:close/>
                <a:moveTo>
                  <a:pt x="88" y="136"/>
                </a:moveTo>
                <a:cubicBezTo>
                  <a:pt x="89" y="136"/>
                  <a:pt x="91" y="137"/>
                  <a:pt x="91" y="139"/>
                </a:cubicBezTo>
                <a:cubicBezTo>
                  <a:pt x="91" y="140"/>
                  <a:pt x="89" y="141"/>
                  <a:pt x="88" y="141"/>
                </a:cubicBezTo>
                <a:cubicBezTo>
                  <a:pt x="87" y="141"/>
                  <a:pt x="85" y="140"/>
                  <a:pt x="85" y="139"/>
                </a:cubicBezTo>
                <a:cubicBezTo>
                  <a:pt x="85" y="137"/>
                  <a:pt x="87" y="136"/>
                  <a:pt x="88" y="136"/>
                </a:cubicBezTo>
                <a:close/>
                <a:moveTo>
                  <a:pt x="40" y="131"/>
                </a:moveTo>
                <a:cubicBezTo>
                  <a:pt x="41" y="131"/>
                  <a:pt x="43" y="132"/>
                  <a:pt x="43" y="133"/>
                </a:cubicBezTo>
                <a:cubicBezTo>
                  <a:pt x="43" y="135"/>
                  <a:pt x="41" y="136"/>
                  <a:pt x="40" y="136"/>
                </a:cubicBezTo>
                <a:cubicBezTo>
                  <a:pt x="39" y="136"/>
                  <a:pt x="37" y="135"/>
                  <a:pt x="37" y="133"/>
                </a:cubicBezTo>
                <a:cubicBezTo>
                  <a:pt x="37" y="132"/>
                  <a:pt x="39" y="131"/>
                  <a:pt x="40" y="131"/>
                </a:cubicBezTo>
                <a:close/>
                <a:moveTo>
                  <a:pt x="51" y="131"/>
                </a:moveTo>
                <a:cubicBezTo>
                  <a:pt x="52" y="131"/>
                  <a:pt x="53" y="132"/>
                  <a:pt x="53" y="133"/>
                </a:cubicBezTo>
                <a:cubicBezTo>
                  <a:pt x="53" y="135"/>
                  <a:pt x="52" y="136"/>
                  <a:pt x="51" y="136"/>
                </a:cubicBezTo>
                <a:cubicBezTo>
                  <a:pt x="49" y="136"/>
                  <a:pt x="48" y="135"/>
                  <a:pt x="48" y="133"/>
                </a:cubicBezTo>
                <a:cubicBezTo>
                  <a:pt x="48" y="132"/>
                  <a:pt x="49" y="131"/>
                  <a:pt x="51" y="131"/>
                </a:cubicBezTo>
                <a:close/>
                <a:moveTo>
                  <a:pt x="61" y="85"/>
                </a:moveTo>
                <a:cubicBezTo>
                  <a:pt x="63" y="85"/>
                  <a:pt x="64" y="87"/>
                  <a:pt x="64" y="88"/>
                </a:cubicBezTo>
                <a:cubicBezTo>
                  <a:pt x="64" y="89"/>
                  <a:pt x="63" y="91"/>
                  <a:pt x="61" y="91"/>
                </a:cubicBezTo>
                <a:cubicBezTo>
                  <a:pt x="60" y="91"/>
                  <a:pt x="59" y="89"/>
                  <a:pt x="59" y="88"/>
                </a:cubicBezTo>
                <a:cubicBezTo>
                  <a:pt x="59" y="87"/>
                  <a:pt x="60" y="85"/>
                  <a:pt x="61" y="85"/>
                </a:cubicBezTo>
                <a:close/>
                <a:moveTo>
                  <a:pt x="45" y="56"/>
                </a:moveTo>
                <a:cubicBezTo>
                  <a:pt x="47" y="56"/>
                  <a:pt x="48" y="57"/>
                  <a:pt x="48" y="59"/>
                </a:cubicBezTo>
                <a:cubicBezTo>
                  <a:pt x="48" y="60"/>
                  <a:pt x="47" y="61"/>
                  <a:pt x="45" y="61"/>
                </a:cubicBezTo>
                <a:cubicBezTo>
                  <a:pt x="44" y="61"/>
                  <a:pt x="43" y="60"/>
                  <a:pt x="43" y="59"/>
                </a:cubicBezTo>
                <a:cubicBezTo>
                  <a:pt x="43" y="57"/>
                  <a:pt x="44" y="56"/>
                  <a:pt x="45" y="56"/>
                </a:cubicBezTo>
                <a:close/>
                <a:moveTo>
                  <a:pt x="56" y="56"/>
                </a:moveTo>
                <a:cubicBezTo>
                  <a:pt x="57" y="56"/>
                  <a:pt x="59" y="57"/>
                  <a:pt x="59" y="59"/>
                </a:cubicBezTo>
                <a:cubicBezTo>
                  <a:pt x="59" y="60"/>
                  <a:pt x="57" y="61"/>
                  <a:pt x="56" y="61"/>
                </a:cubicBezTo>
                <a:cubicBezTo>
                  <a:pt x="55" y="61"/>
                  <a:pt x="53" y="60"/>
                  <a:pt x="53" y="59"/>
                </a:cubicBezTo>
                <a:cubicBezTo>
                  <a:pt x="53" y="57"/>
                  <a:pt x="55" y="56"/>
                  <a:pt x="56" y="56"/>
                </a:cubicBezTo>
                <a:close/>
                <a:moveTo>
                  <a:pt x="67" y="56"/>
                </a:moveTo>
                <a:cubicBezTo>
                  <a:pt x="68" y="56"/>
                  <a:pt x="69" y="57"/>
                  <a:pt x="69" y="59"/>
                </a:cubicBezTo>
                <a:cubicBezTo>
                  <a:pt x="69" y="60"/>
                  <a:pt x="68" y="61"/>
                  <a:pt x="67" y="61"/>
                </a:cubicBezTo>
                <a:cubicBezTo>
                  <a:pt x="65" y="61"/>
                  <a:pt x="64" y="60"/>
                  <a:pt x="64" y="59"/>
                </a:cubicBezTo>
                <a:cubicBezTo>
                  <a:pt x="64" y="57"/>
                  <a:pt x="65" y="56"/>
                  <a:pt x="67" y="56"/>
                </a:cubicBezTo>
                <a:close/>
                <a:moveTo>
                  <a:pt x="77" y="56"/>
                </a:moveTo>
                <a:cubicBezTo>
                  <a:pt x="79" y="56"/>
                  <a:pt x="80" y="57"/>
                  <a:pt x="80" y="59"/>
                </a:cubicBezTo>
                <a:cubicBezTo>
                  <a:pt x="80" y="60"/>
                  <a:pt x="79" y="61"/>
                  <a:pt x="77" y="61"/>
                </a:cubicBezTo>
                <a:cubicBezTo>
                  <a:pt x="76" y="61"/>
                  <a:pt x="75" y="60"/>
                  <a:pt x="75" y="59"/>
                </a:cubicBezTo>
                <a:cubicBezTo>
                  <a:pt x="75" y="57"/>
                  <a:pt x="76" y="56"/>
                  <a:pt x="77" y="56"/>
                </a:cubicBezTo>
                <a:close/>
                <a:moveTo>
                  <a:pt x="72" y="51"/>
                </a:moveTo>
                <a:cubicBezTo>
                  <a:pt x="73" y="51"/>
                  <a:pt x="75" y="52"/>
                  <a:pt x="75" y="53"/>
                </a:cubicBezTo>
                <a:cubicBezTo>
                  <a:pt x="75" y="55"/>
                  <a:pt x="73" y="56"/>
                  <a:pt x="72" y="56"/>
                </a:cubicBezTo>
                <a:cubicBezTo>
                  <a:pt x="71" y="56"/>
                  <a:pt x="69" y="55"/>
                  <a:pt x="69" y="53"/>
                </a:cubicBezTo>
                <a:cubicBezTo>
                  <a:pt x="69" y="52"/>
                  <a:pt x="71" y="51"/>
                  <a:pt x="72" y="51"/>
                </a:cubicBezTo>
                <a:close/>
                <a:moveTo>
                  <a:pt x="77" y="45"/>
                </a:moveTo>
                <a:cubicBezTo>
                  <a:pt x="79" y="45"/>
                  <a:pt x="80" y="47"/>
                  <a:pt x="80" y="48"/>
                </a:cubicBezTo>
                <a:cubicBezTo>
                  <a:pt x="80" y="49"/>
                  <a:pt x="79" y="51"/>
                  <a:pt x="77" y="51"/>
                </a:cubicBezTo>
                <a:cubicBezTo>
                  <a:pt x="76" y="51"/>
                  <a:pt x="75" y="49"/>
                  <a:pt x="75" y="48"/>
                </a:cubicBezTo>
                <a:cubicBezTo>
                  <a:pt x="75" y="47"/>
                  <a:pt x="76" y="45"/>
                  <a:pt x="77" y="45"/>
                </a:cubicBezTo>
                <a:close/>
                <a:moveTo>
                  <a:pt x="51" y="51"/>
                </a:moveTo>
                <a:cubicBezTo>
                  <a:pt x="52" y="51"/>
                  <a:pt x="53" y="52"/>
                  <a:pt x="53" y="53"/>
                </a:cubicBezTo>
                <a:cubicBezTo>
                  <a:pt x="53" y="55"/>
                  <a:pt x="52" y="56"/>
                  <a:pt x="51" y="56"/>
                </a:cubicBezTo>
                <a:cubicBezTo>
                  <a:pt x="49" y="56"/>
                  <a:pt x="48" y="55"/>
                  <a:pt x="48" y="53"/>
                </a:cubicBezTo>
                <a:cubicBezTo>
                  <a:pt x="48" y="52"/>
                  <a:pt x="49" y="51"/>
                  <a:pt x="51" y="51"/>
                </a:cubicBezTo>
                <a:close/>
                <a:moveTo>
                  <a:pt x="61" y="51"/>
                </a:moveTo>
                <a:cubicBezTo>
                  <a:pt x="63" y="51"/>
                  <a:pt x="64" y="52"/>
                  <a:pt x="64" y="53"/>
                </a:cubicBezTo>
                <a:cubicBezTo>
                  <a:pt x="64" y="55"/>
                  <a:pt x="63" y="56"/>
                  <a:pt x="61" y="56"/>
                </a:cubicBezTo>
                <a:cubicBezTo>
                  <a:pt x="60" y="56"/>
                  <a:pt x="59" y="55"/>
                  <a:pt x="59" y="53"/>
                </a:cubicBezTo>
                <a:cubicBezTo>
                  <a:pt x="59" y="52"/>
                  <a:pt x="60" y="51"/>
                  <a:pt x="61" y="51"/>
                </a:cubicBezTo>
                <a:close/>
                <a:moveTo>
                  <a:pt x="45" y="45"/>
                </a:moveTo>
                <a:cubicBezTo>
                  <a:pt x="47" y="45"/>
                  <a:pt x="48" y="47"/>
                  <a:pt x="48" y="48"/>
                </a:cubicBezTo>
                <a:cubicBezTo>
                  <a:pt x="48" y="49"/>
                  <a:pt x="47" y="51"/>
                  <a:pt x="45" y="51"/>
                </a:cubicBezTo>
                <a:cubicBezTo>
                  <a:pt x="44" y="51"/>
                  <a:pt x="43" y="49"/>
                  <a:pt x="43" y="48"/>
                </a:cubicBezTo>
                <a:cubicBezTo>
                  <a:pt x="43" y="47"/>
                  <a:pt x="44" y="45"/>
                  <a:pt x="45" y="45"/>
                </a:cubicBezTo>
                <a:close/>
                <a:moveTo>
                  <a:pt x="51" y="61"/>
                </a:moveTo>
                <a:cubicBezTo>
                  <a:pt x="52" y="61"/>
                  <a:pt x="53" y="63"/>
                  <a:pt x="53" y="64"/>
                </a:cubicBezTo>
                <a:cubicBezTo>
                  <a:pt x="53" y="65"/>
                  <a:pt x="52" y="67"/>
                  <a:pt x="51" y="67"/>
                </a:cubicBezTo>
                <a:cubicBezTo>
                  <a:pt x="49" y="67"/>
                  <a:pt x="48" y="65"/>
                  <a:pt x="48" y="64"/>
                </a:cubicBezTo>
                <a:cubicBezTo>
                  <a:pt x="48" y="63"/>
                  <a:pt x="49" y="61"/>
                  <a:pt x="51" y="61"/>
                </a:cubicBezTo>
                <a:close/>
                <a:moveTo>
                  <a:pt x="56" y="67"/>
                </a:moveTo>
                <a:cubicBezTo>
                  <a:pt x="57" y="67"/>
                  <a:pt x="59" y="68"/>
                  <a:pt x="59" y="69"/>
                </a:cubicBezTo>
                <a:cubicBezTo>
                  <a:pt x="59" y="71"/>
                  <a:pt x="57" y="72"/>
                  <a:pt x="56" y="72"/>
                </a:cubicBezTo>
                <a:cubicBezTo>
                  <a:pt x="55" y="72"/>
                  <a:pt x="53" y="71"/>
                  <a:pt x="53" y="69"/>
                </a:cubicBezTo>
                <a:cubicBezTo>
                  <a:pt x="53" y="68"/>
                  <a:pt x="55" y="67"/>
                  <a:pt x="56" y="67"/>
                </a:cubicBezTo>
                <a:close/>
                <a:moveTo>
                  <a:pt x="67" y="67"/>
                </a:moveTo>
                <a:cubicBezTo>
                  <a:pt x="68" y="67"/>
                  <a:pt x="69" y="68"/>
                  <a:pt x="69" y="69"/>
                </a:cubicBezTo>
                <a:cubicBezTo>
                  <a:pt x="69" y="71"/>
                  <a:pt x="68" y="72"/>
                  <a:pt x="67" y="72"/>
                </a:cubicBezTo>
                <a:cubicBezTo>
                  <a:pt x="65" y="72"/>
                  <a:pt x="64" y="71"/>
                  <a:pt x="64" y="69"/>
                </a:cubicBezTo>
                <a:cubicBezTo>
                  <a:pt x="64" y="68"/>
                  <a:pt x="65" y="67"/>
                  <a:pt x="67" y="67"/>
                </a:cubicBezTo>
                <a:close/>
                <a:moveTo>
                  <a:pt x="61" y="61"/>
                </a:moveTo>
                <a:cubicBezTo>
                  <a:pt x="63" y="61"/>
                  <a:pt x="64" y="63"/>
                  <a:pt x="64" y="64"/>
                </a:cubicBezTo>
                <a:cubicBezTo>
                  <a:pt x="64" y="65"/>
                  <a:pt x="63" y="67"/>
                  <a:pt x="61" y="67"/>
                </a:cubicBezTo>
                <a:cubicBezTo>
                  <a:pt x="60" y="67"/>
                  <a:pt x="59" y="65"/>
                  <a:pt x="59" y="64"/>
                </a:cubicBezTo>
                <a:cubicBezTo>
                  <a:pt x="59" y="63"/>
                  <a:pt x="60" y="61"/>
                  <a:pt x="61" y="61"/>
                </a:cubicBezTo>
                <a:close/>
                <a:moveTo>
                  <a:pt x="72" y="61"/>
                </a:moveTo>
                <a:cubicBezTo>
                  <a:pt x="73" y="61"/>
                  <a:pt x="75" y="63"/>
                  <a:pt x="75" y="64"/>
                </a:cubicBezTo>
                <a:cubicBezTo>
                  <a:pt x="75" y="65"/>
                  <a:pt x="73" y="67"/>
                  <a:pt x="72" y="67"/>
                </a:cubicBezTo>
                <a:cubicBezTo>
                  <a:pt x="71" y="67"/>
                  <a:pt x="69" y="65"/>
                  <a:pt x="69" y="64"/>
                </a:cubicBezTo>
                <a:cubicBezTo>
                  <a:pt x="69" y="63"/>
                  <a:pt x="71" y="61"/>
                  <a:pt x="72" y="61"/>
                </a:cubicBezTo>
                <a:close/>
                <a:moveTo>
                  <a:pt x="61" y="93"/>
                </a:moveTo>
                <a:cubicBezTo>
                  <a:pt x="63" y="93"/>
                  <a:pt x="64" y="95"/>
                  <a:pt x="64" y="96"/>
                </a:cubicBezTo>
                <a:cubicBezTo>
                  <a:pt x="64" y="97"/>
                  <a:pt x="63" y="99"/>
                  <a:pt x="61" y="99"/>
                </a:cubicBezTo>
                <a:cubicBezTo>
                  <a:pt x="60" y="99"/>
                  <a:pt x="59" y="97"/>
                  <a:pt x="59" y="96"/>
                </a:cubicBezTo>
                <a:cubicBezTo>
                  <a:pt x="59" y="95"/>
                  <a:pt x="60" y="93"/>
                  <a:pt x="61" y="93"/>
                </a:cubicBezTo>
                <a:close/>
                <a:moveTo>
                  <a:pt x="61" y="101"/>
                </a:moveTo>
                <a:cubicBezTo>
                  <a:pt x="63" y="101"/>
                  <a:pt x="64" y="103"/>
                  <a:pt x="64" y="104"/>
                </a:cubicBezTo>
                <a:cubicBezTo>
                  <a:pt x="64" y="105"/>
                  <a:pt x="63" y="107"/>
                  <a:pt x="61" y="107"/>
                </a:cubicBezTo>
                <a:cubicBezTo>
                  <a:pt x="60" y="107"/>
                  <a:pt x="59" y="105"/>
                  <a:pt x="59" y="104"/>
                </a:cubicBezTo>
                <a:cubicBezTo>
                  <a:pt x="59" y="103"/>
                  <a:pt x="60" y="101"/>
                  <a:pt x="61" y="101"/>
                </a:cubicBezTo>
                <a:close/>
                <a:moveTo>
                  <a:pt x="61" y="109"/>
                </a:moveTo>
                <a:cubicBezTo>
                  <a:pt x="63" y="109"/>
                  <a:pt x="64" y="111"/>
                  <a:pt x="64" y="112"/>
                </a:cubicBezTo>
                <a:cubicBezTo>
                  <a:pt x="64" y="113"/>
                  <a:pt x="63" y="115"/>
                  <a:pt x="61" y="115"/>
                </a:cubicBezTo>
                <a:cubicBezTo>
                  <a:pt x="60" y="115"/>
                  <a:pt x="59" y="113"/>
                  <a:pt x="59" y="112"/>
                </a:cubicBezTo>
                <a:cubicBezTo>
                  <a:pt x="59" y="111"/>
                  <a:pt x="60" y="109"/>
                  <a:pt x="61" y="109"/>
                </a:cubicBezTo>
                <a:close/>
                <a:moveTo>
                  <a:pt x="61" y="117"/>
                </a:moveTo>
                <a:cubicBezTo>
                  <a:pt x="63" y="117"/>
                  <a:pt x="64" y="119"/>
                  <a:pt x="64" y="120"/>
                </a:cubicBezTo>
                <a:cubicBezTo>
                  <a:pt x="64" y="121"/>
                  <a:pt x="63" y="123"/>
                  <a:pt x="61" y="123"/>
                </a:cubicBezTo>
                <a:cubicBezTo>
                  <a:pt x="60" y="123"/>
                  <a:pt x="59" y="121"/>
                  <a:pt x="59" y="120"/>
                </a:cubicBezTo>
                <a:cubicBezTo>
                  <a:pt x="59" y="119"/>
                  <a:pt x="60" y="117"/>
                  <a:pt x="61" y="117"/>
                </a:cubicBezTo>
                <a:close/>
                <a:moveTo>
                  <a:pt x="61" y="125"/>
                </a:moveTo>
                <a:cubicBezTo>
                  <a:pt x="63" y="125"/>
                  <a:pt x="64" y="127"/>
                  <a:pt x="64" y="128"/>
                </a:cubicBezTo>
                <a:cubicBezTo>
                  <a:pt x="64" y="129"/>
                  <a:pt x="63" y="131"/>
                  <a:pt x="61" y="131"/>
                </a:cubicBezTo>
                <a:cubicBezTo>
                  <a:pt x="60" y="131"/>
                  <a:pt x="59" y="129"/>
                  <a:pt x="59" y="128"/>
                </a:cubicBezTo>
                <a:cubicBezTo>
                  <a:pt x="59" y="127"/>
                  <a:pt x="60" y="125"/>
                  <a:pt x="61" y="125"/>
                </a:cubicBezTo>
                <a:close/>
                <a:moveTo>
                  <a:pt x="72" y="131"/>
                </a:moveTo>
                <a:cubicBezTo>
                  <a:pt x="73" y="131"/>
                  <a:pt x="75" y="132"/>
                  <a:pt x="75" y="133"/>
                </a:cubicBezTo>
                <a:cubicBezTo>
                  <a:pt x="75" y="135"/>
                  <a:pt x="73" y="136"/>
                  <a:pt x="72" y="136"/>
                </a:cubicBezTo>
                <a:cubicBezTo>
                  <a:pt x="71" y="136"/>
                  <a:pt x="69" y="135"/>
                  <a:pt x="69" y="133"/>
                </a:cubicBezTo>
                <a:cubicBezTo>
                  <a:pt x="69" y="132"/>
                  <a:pt x="71" y="131"/>
                  <a:pt x="72" y="131"/>
                </a:cubicBezTo>
                <a:close/>
                <a:moveTo>
                  <a:pt x="83" y="131"/>
                </a:moveTo>
                <a:cubicBezTo>
                  <a:pt x="84" y="131"/>
                  <a:pt x="85" y="132"/>
                  <a:pt x="85" y="133"/>
                </a:cubicBezTo>
                <a:cubicBezTo>
                  <a:pt x="85" y="135"/>
                  <a:pt x="84" y="136"/>
                  <a:pt x="83" y="136"/>
                </a:cubicBezTo>
                <a:cubicBezTo>
                  <a:pt x="81" y="136"/>
                  <a:pt x="80" y="135"/>
                  <a:pt x="80" y="133"/>
                </a:cubicBezTo>
                <a:cubicBezTo>
                  <a:pt x="80" y="132"/>
                  <a:pt x="81" y="131"/>
                  <a:pt x="83" y="1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Проблемы родителей ребенка с ОВЗ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4</a:t>
            </a:fld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961693" y="2360637"/>
            <a:ext cx="1277069" cy="127707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955800" y="2329104"/>
            <a:ext cx="1293474" cy="129347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01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007" y="2381657"/>
            <a:ext cx="2380593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100" b="1" dirty="0" smtClean="0">
                <a:latin typeface="Times New Roman" pitchFamily="18" charset="0"/>
                <a:ea typeface="Open Sans" charset="0"/>
                <a:cs typeface="Times New Roman" pitchFamily="18" charset="0"/>
              </a:rPr>
              <a:t>Отсутствие </a:t>
            </a:r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объективных сведений о школьном</a:t>
            </a:r>
          </a:p>
          <a:p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образовательном процессе.</a:t>
            </a:r>
            <a:endParaRPr lang="en-US" sz="1100" b="1" dirty="0">
              <a:latin typeface="Times New Roman" pitchFamily="18" charset="0"/>
              <a:ea typeface="Open Sans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007" y="2922998"/>
            <a:ext cx="2153193" cy="89255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участие семей в процессе принятия решений, а также в поддержке аспектов повседневного управления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деятельностью.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6796452" y="2360637"/>
            <a:ext cx="1277069" cy="127707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90559" y="2329104"/>
            <a:ext cx="1293474" cy="1293474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+mj-lt"/>
              </a:rPr>
              <a:t>02</a:t>
            </a: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97766" y="2381657"/>
            <a:ext cx="2069007" cy="6001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100" b="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Изолированность </a:t>
            </a:r>
            <a:r>
              <a:rPr lang="ru-RU" sz="11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родителей от родителей других</a:t>
            </a:r>
          </a:p>
          <a:p>
            <a:r>
              <a:rPr lang="ru-RU" sz="11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ш</a:t>
            </a:r>
            <a:r>
              <a:rPr lang="ru-RU" sz="1100" b="1" dirty="0" smtClean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кольников.</a:t>
            </a:r>
            <a:endParaRPr lang="en-US" sz="1100" b="1" dirty="0">
              <a:solidFill>
                <a:schemeClr val="accent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97766" y="2930081"/>
            <a:ext cx="2505761" cy="10926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принципы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сотрудничества включают содействие совместному лидерству и принятию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решений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упреждающим процедурам коммуникаций, разрешению конфликтов, коллективному обучению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961693" y="4338080"/>
            <a:ext cx="1277069" cy="127707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1955800" y="4306547"/>
            <a:ext cx="1293474" cy="129347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03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007" y="4359100"/>
            <a:ext cx="2878993" cy="60016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О</a:t>
            </a:r>
            <a:r>
              <a:rPr lang="ru-RU" sz="1100" b="1" dirty="0" smtClean="0">
                <a:latin typeface="Times New Roman" pitchFamily="18" charset="0"/>
                <a:ea typeface="Open Sans" charset="0"/>
                <a:cs typeface="Times New Roman" pitchFamily="18" charset="0"/>
              </a:rPr>
              <a:t>пасение</a:t>
            </a:r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, что особенного ребенка не примут</a:t>
            </a:r>
          </a:p>
          <a:p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сверстники, а он станет изгоем в классе и</a:t>
            </a:r>
          </a:p>
          <a:p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объектом </a:t>
            </a:r>
            <a:r>
              <a:rPr lang="ru-RU" sz="1100" b="1" dirty="0" smtClean="0">
                <a:latin typeface="Times New Roman" pitchFamily="18" charset="0"/>
                <a:ea typeface="Open Sans" charset="0"/>
                <a:cs typeface="Times New Roman" pitchFamily="18" charset="0"/>
              </a:rPr>
              <a:t>насмешек.</a:t>
            </a:r>
            <a:endParaRPr lang="en-US" sz="1100" b="1" dirty="0">
              <a:latin typeface="Times New Roman" pitchFamily="18" charset="0"/>
              <a:ea typeface="Open Sans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3047" y="4907524"/>
            <a:ext cx="2153193" cy="127182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людей с ограниченными возможностями сотрудничество и взаимодействие уже давно являются стратегией выживания, а иногда и преодоления социальной изоляции.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6796452" y="4338080"/>
            <a:ext cx="1277069" cy="1277070"/>
          </a:xfrm>
          <a:prstGeom prst="line">
            <a:avLst/>
          </a:prstGeom>
          <a:ln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6790559" y="4306547"/>
            <a:ext cx="1293474" cy="1293474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+mj-lt"/>
              </a:rPr>
              <a:t>04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97766" y="4359100"/>
            <a:ext cx="2837315" cy="43088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Отсутствие </a:t>
            </a:r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полноценного контакта ребенка</a:t>
            </a:r>
          </a:p>
          <a:p>
            <a:r>
              <a:rPr lang="ru-RU" sz="1100" b="1" dirty="0">
                <a:latin typeface="Times New Roman" pitchFamily="18" charset="0"/>
                <a:ea typeface="Open Sans" charset="0"/>
                <a:cs typeface="Times New Roman" pitchFamily="18" charset="0"/>
              </a:rPr>
              <a:t>со своими </a:t>
            </a:r>
            <a:r>
              <a:rPr lang="ru-RU" sz="1100" b="1" dirty="0" smtClean="0">
                <a:latin typeface="Times New Roman" pitchFamily="18" charset="0"/>
                <a:ea typeface="Open Sans" charset="0"/>
                <a:cs typeface="Times New Roman" pitchFamily="18" charset="0"/>
              </a:rPr>
              <a:t>сверстниками.</a:t>
            </a:r>
            <a:endParaRPr lang="en-US" sz="1100" b="1" dirty="0">
              <a:latin typeface="Times New Roman" pitchFamily="18" charset="0"/>
              <a:ea typeface="Open Sans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87808" y="4704810"/>
            <a:ext cx="2847273" cy="14927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необходимость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целенаправленно формировать у них коммуникативные навыки: умения взаимодействовать со взрослыми и сверстниками, выбирая адекватную дистанцию и формы контакта, сопереживать другим и делать самостоятельный моральный выбор в обыденных житейских ситуациях.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85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V="1">
            <a:off x="7866994" y="3145907"/>
            <a:ext cx="566185" cy="566186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806075" y="5215415"/>
            <a:ext cx="566185" cy="566186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791326" y="3145907"/>
            <a:ext cx="566185" cy="566186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796396" y="1096769"/>
            <a:ext cx="566185" cy="566186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" name="Arc 2"/>
          <p:cNvSpPr/>
          <p:nvPr/>
        </p:nvSpPr>
        <p:spPr>
          <a:xfrm>
            <a:off x="1939208" y="3429000"/>
            <a:ext cx="4156792" cy="4156792"/>
          </a:xfrm>
          <a:prstGeom prst="arc">
            <a:avLst/>
          </a:prstGeom>
          <a:ln>
            <a:solidFill>
              <a:schemeClr val="tx1">
                <a:alpha val="2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669773" y="-997226"/>
            <a:ext cx="8852454" cy="8852452"/>
          </a:xfrm>
          <a:prstGeom prst="ellipse">
            <a:avLst/>
          </a:prstGeom>
          <a:noFill/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41913" y="1374913"/>
            <a:ext cx="4108174" cy="4108174"/>
          </a:xfrm>
          <a:prstGeom prst="ellipse">
            <a:avLst/>
          </a:prstGeom>
          <a:noFill/>
          <a:ln w="6350">
            <a:solidFill>
              <a:schemeClr val="tx1">
                <a:alpha val="2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803223" y="1105072"/>
            <a:ext cx="566186" cy="56618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2</a:t>
            </a:r>
            <a:endParaRPr lang="en-US" sz="1600" b="1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803223" y="5199994"/>
            <a:ext cx="566186" cy="56618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4</a:t>
            </a:r>
            <a:endParaRPr lang="en-US" sz="1600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93779" y="3145907"/>
            <a:ext cx="566186" cy="56618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1</a:t>
            </a:r>
            <a:endParaRPr lang="en-US" sz="1600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866994" y="3145907"/>
            <a:ext cx="566186" cy="566186"/>
          </a:xfrm>
          <a:prstGeom prst="ellipse">
            <a:avLst/>
          </a:prstGeom>
          <a:solidFill>
            <a:schemeClr val="bg1"/>
          </a:solidFill>
          <a:ln w="63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rPr>
              <a:t>3</a:t>
            </a:r>
            <a:endParaRPr lang="en-US" sz="1600" b="1" dirty="0">
              <a:solidFill>
                <a:schemeClr val="tx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1295" y="1604615"/>
            <a:ext cx="2622218" cy="471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онтакт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помощь родителя ребенку в преодолении имеющихся проблем.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1295" y="1225298"/>
            <a:ext cx="2039148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200" b="1" dirty="0"/>
              <a:t>Модель «сотрудничество</a:t>
            </a:r>
            <a:r>
              <a:rPr lang="ru-RU" sz="1200" b="1" dirty="0"/>
              <a:t>»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600288" y="3632725"/>
            <a:ext cx="2622218" cy="471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/>
              <a:t> 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азвивает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 родителей полное «растворение» в проблемах ребенка.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00288" y="3253408"/>
            <a:ext cx="1458989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200" b="1" dirty="0"/>
              <a:t>Модель «симбиоз»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661001" y="3632725"/>
            <a:ext cx="2132777" cy="12926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Эта модель воспитания встречается в семьях с низким социальным статусом, где больной ребенок не представляет ценности для близких в силу нарушений развития. 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40389" y="3253408"/>
            <a:ext cx="1608325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r"/>
            <a:r>
              <a:rPr lang="ru-RU" sz="1200" b="1" dirty="0"/>
              <a:t>Модель «</a:t>
            </a:r>
            <a:r>
              <a:rPr lang="ru-RU" sz="1200" b="1" dirty="0" err="1"/>
              <a:t>Гипоопека</a:t>
            </a:r>
            <a:r>
              <a:rPr lang="ru-RU" sz="1200" b="1" dirty="0"/>
              <a:t>»</a:t>
            </a:r>
            <a:endParaRPr lang="en-US" sz="1200" b="1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1295" y="5727096"/>
            <a:ext cx="2622218" cy="87171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Жестокое обращение с детьми чаще встречается в социально неблагополучных семьях, где насилие по отношению к детям является нормой.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1295" y="5347779"/>
            <a:ext cx="2421304" cy="276999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ru-RU" sz="1200" b="1" dirty="0"/>
              <a:t>Модель «Жестокое отношение»</a:t>
            </a:r>
            <a:endParaRPr lang="en-US" sz="1200" b="1" dirty="0"/>
          </a:p>
        </p:txBody>
      </p:sp>
      <p:sp>
        <p:nvSpPr>
          <p:cNvPr id="18" name="Oval 17"/>
          <p:cNvSpPr/>
          <p:nvPr/>
        </p:nvSpPr>
        <p:spPr>
          <a:xfrm>
            <a:off x="5078777" y="2422339"/>
            <a:ext cx="2001078" cy="20010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ctr"/>
          <a:lstStyle/>
          <a:p>
            <a:pPr algn="ctr"/>
            <a:r>
              <a:rPr lang="ru-RU" sz="1200" b="1" dirty="0" smtClean="0">
                <a:latin typeface="Open Sans" charset="0"/>
                <a:ea typeface="Open Sans" charset="0"/>
                <a:cs typeface="Open Sans" charset="0"/>
              </a:rPr>
              <a:t>Ребенок</a:t>
            </a:r>
            <a:endParaRPr lang="en-US" sz="1200" b="1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051" name="Picture 3" descr="C:\Users\user.KAB-36-23\Desktop\34caf132d568e84c6aff962da05991f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30" y="2563121"/>
            <a:ext cx="1165571" cy="116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7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05960" y="1819656"/>
            <a:ext cx="10380086" cy="584775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000" b="1" dirty="0">
                <a:latin typeface="Playfair Display" charset="0"/>
                <a:ea typeface="Playfair Display" charset="0"/>
                <a:cs typeface="Playfair Display" charset="0"/>
              </a:rPr>
              <a:t>Проблемы социализации ребенка с ОВЗ</a:t>
            </a:r>
            <a:endParaRPr lang="en-US" sz="4000" b="1" dirty="0">
              <a:latin typeface="Playfair Display" charset="0"/>
              <a:ea typeface="Playfair Display" charset="0"/>
              <a:cs typeface="Playfair Display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803259" y="-88135"/>
            <a:ext cx="1544152" cy="1544157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803259" y="917268"/>
            <a:ext cx="538751" cy="53875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830602" y="2629043"/>
            <a:ext cx="9571690" cy="145270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Основными проявлениями социальной адаптации является общение, взаимодействие человека с окружением и  его активная деятельность. Общее образование, воспитание, профессиональная и трудовая подготовка являются важнейшим средством достижения успешной социальной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адаптации</a:t>
            </a:r>
          </a:p>
          <a:p>
            <a:pPr algn="ctr">
              <a:lnSpc>
                <a:spcPct val="130000"/>
              </a:lnSpc>
            </a:pP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endParaRPr lang="ru-RU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>
              <a:lnSpc>
                <a:spcPct val="130000"/>
              </a:lnSpc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Биологические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Социальные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факторы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Психологические факторы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1" b="4461"/>
          <a:stretch>
            <a:fillRect/>
          </a:stretch>
        </p:blipFill>
        <p:spPr>
          <a:xfrm>
            <a:off x="4838700" y="4119563"/>
            <a:ext cx="3006725" cy="2738437"/>
          </a:xfrm>
          <a:solidFill>
            <a:schemeClr val="bg1"/>
          </a:solidFill>
        </p:spPr>
      </p:pic>
      <p:pic>
        <p:nvPicPr>
          <p:cNvPr id="22" name="Рисунок 21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96" b="10896"/>
          <a:stretch>
            <a:fillRect/>
          </a:stretch>
        </p:blipFill>
        <p:spPr>
          <a:xfrm>
            <a:off x="7845425" y="4119563"/>
            <a:ext cx="3008313" cy="2738437"/>
          </a:xfrm>
        </p:spPr>
      </p:pic>
      <p:pic>
        <p:nvPicPr>
          <p:cNvPr id="19" name="Рисунок 18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5" b="4485"/>
          <a:stretch>
            <a:fillRect/>
          </a:stretch>
        </p:blipFill>
        <p:spPr>
          <a:xfrm>
            <a:off x="1830388" y="4119563"/>
            <a:ext cx="3008312" cy="2738437"/>
          </a:xfr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111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2" r="22652"/>
          <a:stretch>
            <a:fillRect/>
          </a:stretch>
        </p:blipFill>
        <p:spPr/>
      </p:pic>
      <p:grpSp>
        <p:nvGrpSpPr>
          <p:cNvPr id="5" name="Group 4"/>
          <p:cNvGrpSpPr/>
          <p:nvPr/>
        </p:nvGrpSpPr>
        <p:grpSpPr>
          <a:xfrm>
            <a:off x="11213585" y="3015825"/>
            <a:ext cx="826349" cy="834494"/>
            <a:chOff x="4141077" y="2782263"/>
            <a:chExt cx="1293474" cy="1306222"/>
          </a:xfrm>
        </p:grpSpPr>
        <p:cxnSp>
          <p:nvCxnSpPr>
            <p:cNvPr id="6" name="Straight Connector 5"/>
            <p:cNvCxnSpPr>
              <a:stCxn id="7" idx="7"/>
            </p:cNvCxnSpPr>
            <p:nvPr/>
          </p:nvCxnSpPr>
          <p:spPr>
            <a:xfrm flipV="1">
              <a:off x="5245126" y="2782263"/>
              <a:ext cx="184015" cy="1894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4141077" y="2782263"/>
              <a:ext cx="1293474" cy="1293474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mtClean="0">
                  <a:solidFill>
                    <a:schemeClr val="bg1"/>
                  </a:solidFill>
                </a:rPr>
                <a:t>01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V="1">
              <a:off x="4166837" y="3899060"/>
              <a:ext cx="184015" cy="189425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484909" y="3255119"/>
            <a:ext cx="4696691" cy="270843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Имеет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смысл выделить специфические функции, реализуемые семьей по отношению к ребенку с ограниченными возможностями в ментальной сфере. К традиционному блоку функций (непродуктивная, воспитательная, хозяйственно-бытовая, экономическая сфера первичного социального контроля, духовного общения, социально-статусная, досуговая, эмоциональная, сексуальная), к </a:t>
            </a:r>
            <a:r>
              <a:rPr lang="ru-RU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функциям 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добавляются следующие функции: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1) </a:t>
            </a:r>
            <a:r>
              <a:rPr lang="ru-RU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абилитационно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-реабилитационная (восстановление </a:t>
            </a:r>
            <a:r>
              <a:rPr lang="ru-RU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психофизичес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-кого и социального статуса нетипичного ребенка, включение его в социальную среду, приобщение к нормальной жизни и труду в пределах его возможностей);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2) корригирующая (исправление, ослабление или сглаживание недостатков, психофизического развития детей с ограниченными возможностями);</a:t>
            </a:r>
          </a:p>
          <a:p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3) компенсирующая (замещение, перестройка нарушенных или </a:t>
            </a:r>
            <a:r>
              <a:rPr lang="ru-RU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недосформированных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функций организма, его приспособление к негативным условиям жизнедеятельности и попытка заменить пораженные, вышедшие из строя или непродуктивно работающие структуры относительно сохранными, компенсаторными механизмами).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068095" y="457200"/>
            <a:ext cx="6400785" cy="6400800"/>
          </a:xfrm>
          <a:prstGeom prst="line">
            <a:avLst/>
          </a:prstGeom>
          <a:ln w="25400">
            <a:solidFill>
              <a:schemeClr val="tx1">
                <a:alpha val="1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971393" y="1789545"/>
            <a:ext cx="7103333" cy="129266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Реализация данных функций может носить явный и латентный характер. Главной задачей семьи нетипичного ребенка выступает превенция конструирования у такого ребенка стигматизированного образа «Я» как «больного» человека, субъекта с ограниченными возможностями, со строго социально заданным кругом притязаний. Необходимо всячески препятствовать формированию у ребенка представления о границах своих возможностей, о том, что ему доступно и в каких пределах. В противном случае существует риск появления у него нежелательных поведенческих реакций, дискомфорта, фрустрации, аномии</a:t>
            </a:r>
            <a:r>
              <a:rPr lang="ru-RU" sz="1000" dirty="0"/>
              <a:t>.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970842" y="-232668"/>
            <a:ext cx="1377588" cy="1377592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70842" y="857937"/>
            <a:ext cx="286985" cy="286987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577623" y="1789545"/>
            <a:ext cx="3402294" cy="2715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 smtClean="0">
                <a:solidFill>
                  <a:schemeClr val="tx1">
                    <a:alpha val="70000"/>
                  </a:schemeClr>
                </a:solidFill>
              </a:rPr>
              <a:t>м</a:t>
            </a:r>
            <a:endParaRPr lang="en-US" sz="1000" dirty="0">
              <a:solidFill>
                <a:schemeClr val="tx1">
                  <a:alpha val="7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77071" y="-305787"/>
            <a:ext cx="1450707" cy="1450711"/>
          </a:xfrm>
          <a:prstGeom prst="line">
            <a:avLst/>
          </a:prstGeom>
          <a:ln w="12700">
            <a:solidFill>
              <a:schemeClr val="tx1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577071" y="858485"/>
            <a:ext cx="286437" cy="28644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9" r="9199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8" b="2062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3512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792568" y="1382286"/>
            <a:ext cx="1902765" cy="409342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6000" b="1" dirty="0" smtClean="0">
                <a:solidFill>
                  <a:schemeClr val="accent1">
                    <a:alpha val="3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1</a:t>
            </a:r>
            <a:endParaRPr lang="en-US" sz="26000" b="1" dirty="0">
              <a:solidFill>
                <a:schemeClr val="accent1">
                  <a:alpha val="3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766238" y="2696924"/>
            <a:ext cx="3955423" cy="1688189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spc="600">
                <a:solidFill>
                  <a:schemeClr val="tx1"/>
                </a:solidFill>
                <a:latin typeface="Cinzel" charset="0"/>
                <a:ea typeface="Cinzel" charset="0"/>
                <a:cs typeface="Cinzel" charset="0"/>
              </a:defRPr>
            </a:lvl1pPr>
          </a:lstStyle>
          <a:p>
            <a:pPr algn="ctr"/>
            <a:r>
              <a:rPr lang="ru-RU" sz="2800" b="1" spc="100" dirty="0" smtClean="0">
                <a:latin typeface="Open Sans" charset="0"/>
                <a:ea typeface="Open Sans" charset="0"/>
                <a:cs typeface="Open Sans" charset="0"/>
              </a:rPr>
              <a:t>Спасибо за внимание</a:t>
            </a:r>
            <a:endParaRPr lang="en-US" sz="2800" b="1" spc="100" dirty="0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33917"/>
          <a:stretch>
            <a:fillRect/>
          </a:stretch>
        </p:blipFill>
        <p:spPr/>
      </p:pic>
      <p:pic>
        <p:nvPicPr>
          <p:cNvPr id="16" name="Рисунок 15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9" r="14669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65" r="30865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17" r="33917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6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r="10921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3" r="21713"/>
          <a:stretch>
            <a:fillRect/>
          </a:stretch>
        </p:blipFill>
        <p:spPr/>
      </p:pic>
      <p:pic>
        <p:nvPicPr>
          <p:cNvPr id="18" name="Рисунок 17"/>
          <p:cNvPicPr>
            <a:picLocks noGrp="1" noChangeAspect="1"/>
          </p:cNvPicPr>
          <p:nvPr>
            <p:ph type="pic" sz="quarter" idx="18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89" r="34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321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ula Presentation Template">
  <a:themeElements>
    <a:clrScheme name="Kula Color 1">
      <a:dk1>
        <a:srgbClr val="000000"/>
      </a:dk1>
      <a:lt1>
        <a:srgbClr val="FFFFFF"/>
      </a:lt1>
      <a:dk2>
        <a:srgbClr val="000000"/>
      </a:dk2>
      <a:lt2>
        <a:srgbClr val="FEFCFF"/>
      </a:lt2>
      <a:accent1>
        <a:srgbClr val="1D46F3"/>
      </a:accent1>
      <a:accent2>
        <a:srgbClr val="FE5757"/>
      </a:accent2>
      <a:accent3>
        <a:srgbClr val="FE0061"/>
      </a:accent3>
      <a:accent4>
        <a:srgbClr val="A905B7"/>
      </a:accent4>
      <a:accent5>
        <a:srgbClr val="7030BD"/>
      </a:accent5>
      <a:accent6>
        <a:srgbClr val="3C4EBC"/>
      </a:accent6>
      <a:hlink>
        <a:srgbClr val="5352F5"/>
      </a:hlink>
      <a:folHlink>
        <a:srgbClr val="BFBFBF"/>
      </a:folHlink>
    </a:clrScheme>
    <a:fontScheme name="Montserrat_OpenSans">
      <a:majorFont>
        <a:latin typeface="Montserrat-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B&amp;D-Powerpoint Template_16x9" id="{D6003E70-2833-4847-828A-A182BBF6C8FF}" vid="{85D7DE89-D8E2-D743-952C-ED1FA0F184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Words>948</Words>
  <Application>Microsoft Office PowerPoint</Application>
  <PresentationFormat>Произвольный</PresentationFormat>
  <Paragraphs>73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Kula Presentation Template</vt:lpstr>
      <vt:lpstr>Презентация PowerPoint</vt:lpstr>
      <vt:lpstr>Концепция семейной системы в РФ</vt:lpstr>
      <vt:lpstr>Презентация PowerPoint</vt:lpstr>
      <vt:lpstr>Проблемы родителей ребенка с ОВЗ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ShapeSlide</dc:creator>
  <cp:lastModifiedBy>user</cp:lastModifiedBy>
  <cp:revision>91</cp:revision>
  <dcterms:created xsi:type="dcterms:W3CDTF">2017-07-17T01:01:38Z</dcterms:created>
  <dcterms:modified xsi:type="dcterms:W3CDTF">2020-11-20T06:47:22Z</dcterms:modified>
</cp:coreProperties>
</file>